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7" r:id="rId3"/>
    <p:sldId id="284" r:id="rId4"/>
    <p:sldId id="278" r:id="rId5"/>
    <p:sldId id="267" r:id="rId6"/>
    <p:sldId id="289" r:id="rId7"/>
    <p:sldId id="290" r:id="rId8"/>
    <p:sldId id="291" r:id="rId9"/>
    <p:sldId id="293" r:id="rId10"/>
    <p:sldId id="294" r:id="rId11"/>
    <p:sldId id="29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Nowacki, Jakub" initials="NJ" lastIdx="3" clrIdx="6">
    <p:extLst>
      <p:ext uri="{19B8F6BF-5375-455C-9EA6-DF929625EA0E}">
        <p15:presenceInfo xmlns:p15="http://schemas.microsoft.com/office/powerpoint/2012/main" userId="S-1-5-21-2094927150-201071529-617630493-1204572" providerId="AD"/>
      </p:ext>
    </p:extLst>
  </p:cmAuthor>
  <p:cmAuthor id="1" name="Bialek, Maksymilian" initials="BM" lastIdx="6" clrIdx="0">
    <p:extLst>
      <p:ext uri="{19B8F6BF-5375-455C-9EA6-DF929625EA0E}">
        <p15:presenceInfo xmlns:p15="http://schemas.microsoft.com/office/powerpoint/2012/main" userId="S-1-5-21-2094927150-201071529-617630493-785852" providerId="AD"/>
      </p:ext>
    </p:extLst>
  </p:cmAuthor>
  <p:cmAuthor id="8" name="Nowacki, Jakub" initials="NJ [2]" lastIdx="3" clrIdx="7">
    <p:extLst>
      <p:ext uri="{19B8F6BF-5375-455C-9EA6-DF929625EA0E}">
        <p15:presenceInfo xmlns:p15="http://schemas.microsoft.com/office/powerpoint/2012/main" userId="S::jnowacki@deloittece.com::18a9e73e-d1aa-416d-abbd-3a9b670de185" providerId="AD"/>
      </p:ext>
    </p:extLst>
  </p:cmAuthor>
  <p:cmAuthor id="2" name="Byrska, Martyna" initials="BM" lastIdx="11" clrIdx="1">
    <p:extLst>
      <p:ext uri="{19B8F6BF-5375-455C-9EA6-DF929625EA0E}">
        <p15:presenceInfo xmlns:p15="http://schemas.microsoft.com/office/powerpoint/2012/main" userId="S::mbyrska@deloittece.com::9de5305b-a87b-4714-9f17-d25199999b7d" providerId="AD"/>
      </p:ext>
    </p:extLst>
  </p:cmAuthor>
  <p:cmAuthor id="3" name="Dyrektor Finansowy" initials="DF" lastIdx="4" clrIdx="2">
    <p:extLst>
      <p:ext uri="{19B8F6BF-5375-455C-9EA6-DF929625EA0E}">
        <p15:presenceInfo xmlns:p15="http://schemas.microsoft.com/office/powerpoint/2012/main" userId="Dyrektor Finansowy" providerId="None"/>
      </p:ext>
    </p:extLst>
  </p:cmAuthor>
  <p:cmAuthor id="4" name="Dział Prawny/Legal Department" initials="RC" lastIdx="2" clrIdx="3">
    <p:extLst>
      <p:ext uri="{19B8F6BF-5375-455C-9EA6-DF929625EA0E}">
        <p15:presenceInfo xmlns:p15="http://schemas.microsoft.com/office/powerpoint/2012/main" userId="Dział Prawny/Legal Department" providerId="None"/>
      </p:ext>
    </p:extLst>
  </p:cmAuthor>
  <p:cmAuthor id="5" name="Deloitte" initials="D" lastIdx="19" clrIdx="4">
    <p:extLst>
      <p:ext uri="{19B8F6BF-5375-455C-9EA6-DF929625EA0E}">
        <p15:presenceInfo xmlns:p15="http://schemas.microsoft.com/office/powerpoint/2012/main" userId="Deloitte" providerId="None"/>
      </p:ext>
    </p:extLst>
  </p:cmAuthor>
  <p:cmAuthor id="6" name="Kolosowski, Mateusz" initials="KM" lastIdx="1" clrIdx="5">
    <p:extLst>
      <p:ext uri="{19B8F6BF-5375-455C-9EA6-DF929625EA0E}">
        <p15:presenceInfo xmlns:p15="http://schemas.microsoft.com/office/powerpoint/2012/main" userId="S::mkolosowski@deloittece.com::03f0992b-b699-45ab-863f-77711c1115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AD"/>
    <a:srgbClr val="CCE0EF"/>
    <a:srgbClr val="94B6D2"/>
    <a:srgbClr val="EBDDC3"/>
    <a:srgbClr val="103C74"/>
    <a:srgbClr val="CCE7F2"/>
    <a:srgbClr val="CCE7F1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8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DD174-7A95-45BB-B33F-B50421DF6911}" type="datetimeFigureOut">
              <a:rPr lang="pl-PL" smtClean="0"/>
              <a:t>22.12.2022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C616D-C556-4727-81A3-714E3F5CEE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7977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D1F23-0400-4C39-ADA9-7E613D150B0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30462-DAC3-4803-AD2A-5BDA9B2B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9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8"/>
            <a:ext cx="9141619" cy="53340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94B6D2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4F3E-1FC4-48A3-A76F-BDC21E0B50E5}" type="datetime1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6350-6022-4D5E-BE56-80B8EA304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3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5EBC-276E-4509-B601-9FE6F13CB251}" type="datetime1">
              <a:rPr lang="en-US" smtClean="0"/>
              <a:t>12/22/2022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6350-6022-4D5E-BE56-80B8EA304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3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D52A-2C59-42CA-948F-F34EEFF4C634}" type="datetime1">
              <a:rPr lang="en-US" smtClean="0"/>
              <a:t>12/22/2022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6350-6022-4D5E-BE56-80B8EA304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1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CBF2-7F17-4B56-9A9C-8B85DDA5F255}" type="datetime1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6350-6022-4D5E-BE56-80B8EA304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2128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CBF2-7F17-4B56-9A9C-8B85DDA5F255}" type="datetime1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6350-6022-4D5E-BE56-80B8EA304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4298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6A82-051F-42DC-BED3-554DC121CE0E}" type="datetime1">
              <a:rPr lang="en-US" smtClean="0"/>
              <a:t>12/22/2022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6350-6022-4D5E-BE56-80B8EA3049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9EC004C3-B295-4FF8-ADCD-1499A470A740}"/>
              </a:ext>
            </a:extLst>
          </p:cNvPr>
          <p:cNvSpPr/>
          <p:nvPr userDrawn="1"/>
        </p:nvSpPr>
        <p:spPr>
          <a:xfrm flipH="1" flipV="1">
            <a:off x="6429376" y="0"/>
            <a:ext cx="5762624" cy="1825625"/>
          </a:xfrm>
          <a:prstGeom prst="rt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6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FDAC-B838-4CA4-A913-BB13F38B6D13}" type="datetime1">
              <a:rPr lang="en-US" smtClean="0"/>
              <a:t>12/22/2022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6350-6022-4D5E-BE56-80B8EA304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8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4D2F-17E7-44FB-836A-064D809D1AD0}" type="datetime1">
              <a:rPr lang="en-US" smtClean="0"/>
              <a:t>12/22/2022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6350-6022-4D5E-BE56-80B8EA304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5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F113-1F29-4876-8F19-AB63DCD825EA}" type="datetime1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6350-6022-4D5E-BE56-80B8EA304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7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6538-E6D6-437D-81A7-FAB5C16D936F}" type="datetime1">
              <a:rPr lang="en-US" smtClean="0"/>
              <a:t>12/22/2022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6350-6022-4D5E-BE56-80B8EA304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3750-9350-45FF-91F0-2784BB5BDBDF}" type="datetime1">
              <a:rPr lang="en-US" smtClean="0"/>
              <a:t>12/22/2022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6350-6022-4D5E-BE56-80B8EA304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6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7D1CBF2-7F17-4B56-9A9C-8B85DDA5F255}" type="datetime1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087F6350-6022-4D5E-BE56-80B8EA304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7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3E40CA47-3B7E-4D6E-9A36-7CDCA2FAE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847" y="1119477"/>
            <a:ext cx="10637520" cy="228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CADBFF4-903A-4D35-B3E1-1F37569FEB71}"/>
              </a:ext>
            </a:extLst>
          </p:cNvPr>
          <p:cNvSpPr/>
          <p:nvPr/>
        </p:nvSpPr>
        <p:spPr>
          <a:xfrm>
            <a:off x="0" y="5147034"/>
            <a:ext cx="12192000" cy="17109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endParaRPr lang="en-US" sz="2800" b="1" spc="-60" dirty="0">
              <a:solidFill>
                <a:srgbClr val="FFFF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D027A1-BE12-4FAB-BD4D-82BF452BD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3176" y="5469671"/>
            <a:ext cx="10210862" cy="106569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Informacja o strategii podatkowej realizowanej przez </a:t>
            </a:r>
            <a:r>
              <a:rPr lang="pl-PL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Fresenius</a:t>
            </a:r>
            <a:r>
              <a:rPr lang="pl-PL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</a:t>
            </a:r>
            <a:r>
              <a:rPr lang="pl-PL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r>
              <a:rPr lang="pl-PL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Polska S.A.</a:t>
            </a:r>
            <a:br>
              <a:rPr lang="pl-PL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roku podatkowym kończącym się 31 grudnia 2021 roku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238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5E5F47-0287-486F-9A37-E908D5014D49}"/>
              </a:ext>
            </a:extLst>
          </p:cNvPr>
          <p:cNvSpPr/>
          <p:nvPr/>
        </p:nvSpPr>
        <p:spPr>
          <a:xfrm>
            <a:off x="2333119" y="1377923"/>
            <a:ext cx="9113177" cy="477209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EE4F65-9041-42DF-882E-C34E896E76AA}"/>
              </a:ext>
            </a:extLst>
          </p:cNvPr>
          <p:cNvSpPr/>
          <p:nvPr/>
        </p:nvSpPr>
        <p:spPr>
          <a:xfrm>
            <a:off x="0" y="922764"/>
            <a:ext cx="3441691" cy="527992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pl-PL" sz="2800" b="1" spc="-6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Społeczna odpowiedzialność biznesu ( CSR)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C62B35-C232-4CEE-B5BF-2DD6268A0B82}"/>
              </a:ext>
            </a:extLst>
          </p:cNvPr>
          <p:cNvSpPr txBox="1"/>
          <p:nvPr/>
        </p:nvSpPr>
        <p:spPr>
          <a:xfrm>
            <a:off x="3442890" y="1503585"/>
            <a:ext cx="771661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Działalność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Spółki </a:t>
            </a:r>
            <a:r>
              <a:rPr lang="pl-PL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opier</a:t>
            </a:r>
            <a:r>
              <a:rPr lang="pl-PL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l-PL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się na odpowiedzialnym zarządzaniu, z naciskiem na uczciwość, zdrowy ład korporacyjny i przestrzeganie zasad zgodności. </a:t>
            </a:r>
          </a:p>
          <a:p>
            <a:pPr algn="just"/>
            <a:endParaRPr lang="pl-PL" sz="14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Spółce obowiązuje </a:t>
            </a:r>
            <a:r>
              <a:rPr lang="pl-PL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kodeks postępowania, który reguluje ramy postępowania z swoimi pacjentami, współpracownikami i społecznościami z szacunkiem i zaangażowaniem, na jakie zasługują. Kodeks ten opiera się na podstawowych wartościach firmy, takich jak jakość, uczciwość, innowacyjność i postęp, a także szacunek, praca zespołowa i godność. </a:t>
            </a:r>
          </a:p>
          <a:p>
            <a:pPr algn="just"/>
            <a:endParaRPr lang="pl-PL" sz="14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elem Spółki jest poprawa </a:t>
            </a:r>
            <a:r>
              <a:rPr lang="pl-PL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jakości życia pacjentów z chorobami nerek. Poza podstawową ofertą produktów i usług skierowaną do osób z chorobami nerek, Spółka dąży do tego celu, współpracując globalnie ze stowarzyszeniami i instytucjami, które bronią </a:t>
            </a:r>
            <a:r>
              <a:rPr lang="pl-PL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interesów pacjentów dializowanych. Rozwija ona także własne inicjatywy, aby pomóc pacjentom prowadzić zdrowsze i bardziej aktywne życie pomimo choroby.</a:t>
            </a:r>
          </a:p>
          <a:p>
            <a:pPr algn="just"/>
            <a:endParaRPr lang="pl-PL" sz="14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Ponadto Spółka n</a:t>
            </a:r>
            <a:r>
              <a:rPr lang="pl-PL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ieustannie pracuje nad zapewnieniem większej liczbie pacjentów dostępu do wysokiej jakości opieki zdrowotnej oraz nad dalszą optymalizacją jakości leczenia. Aby to osiągnąć, Fresenius Medical </a:t>
            </a:r>
            <a:r>
              <a:rPr lang="pl-PL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r>
              <a:rPr lang="pl-PL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inwestuje również w innowacje i nowe technologie oraz wykorzystuje wyniki badań naukowych i współpracy z partnerami.</a:t>
            </a:r>
          </a:p>
          <a:p>
            <a:pPr algn="just"/>
            <a:endParaRPr lang="pl-PL" sz="1400" b="0" i="0" dirty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Spółka organizuje i wspiera konferencje naukowe z międzynarodowymi ekspertami w zakresie nefrologii, a także programy szkoleniowe dla lekarzy i specjalistów dializoterapii.</a:t>
            </a:r>
          </a:p>
          <a:p>
            <a:pPr algn="just"/>
            <a:endParaRPr lang="pl-PL" sz="14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CBB7CB-586C-4B24-9C51-05905742FEB4}"/>
              </a:ext>
            </a:extLst>
          </p:cNvPr>
          <p:cNvSpPr/>
          <p:nvPr/>
        </p:nvSpPr>
        <p:spPr>
          <a:xfrm>
            <a:off x="11733088" y="0"/>
            <a:ext cx="466824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90DBF1-EF3F-47E9-B9F4-3D8407DB2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2720" y="283985"/>
            <a:ext cx="1115547" cy="87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441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8EF12A-59F7-4BC1-B266-6EDE2C3ECE6C}"/>
              </a:ext>
            </a:extLst>
          </p:cNvPr>
          <p:cNvSpPr txBox="1"/>
          <p:nvPr/>
        </p:nvSpPr>
        <p:spPr>
          <a:xfrm>
            <a:off x="3810000" y="4346486"/>
            <a:ext cx="4572000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Poznań</a:t>
            </a:r>
            <a:r>
              <a:rPr lang="pl-PL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22-12-2022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roku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27ECCB4-D7AB-4BC6-8362-1BC602597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847" y="1119477"/>
            <a:ext cx="10637520" cy="228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70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2D8B80D-1DFF-4810-B25A-7E8F99248C34}"/>
              </a:ext>
            </a:extLst>
          </p:cNvPr>
          <p:cNvSpPr/>
          <p:nvPr/>
        </p:nvSpPr>
        <p:spPr>
          <a:xfrm>
            <a:off x="3460954" y="1154396"/>
            <a:ext cx="8141109" cy="481372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62AD"/>
                </a:solidFill>
              </a:ln>
              <a:noFill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8AE6B1-38FC-441D-A00A-0C4377005BAD}"/>
              </a:ext>
            </a:extLst>
          </p:cNvPr>
          <p:cNvSpPr txBox="1"/>
          <p:nvPr/>
        </p:nvSpPr>
        <p:spPr>
          <a:xfrm>
            <a:off x="3539612" y="1154396"/>
            <a:ext cx="7764260" cy="4550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sz="15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Spółka </a:t>
            </a:r>
            <a:r>
              <a:rPr lang="pl-PL" sz="1500" b="1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Fresenius Medical </a:t>
            </a:r>
            <a:r>
              <a:rPr lang="pl-PL" sz="15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Care Polska S.A. </a:t>
            </a:r>
            <a:r>
              <a:rPr lang="pl-PL" sz="15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(dalej jako: </a:t>
            </a:r>
            <a:r>
              <a:rPr lang="pl-PL" sz="1500" b="1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„Spółka” lub </a:t>
            </a:r>
            <a:r>
              <a:rPr lang="pl-PL" sz="1500" b="1" dirty="0" err="1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Fresenius</a:t>
            </a:r>
            <a:r>
              <a:rPr lang="pl-PL" sz="1500" b="1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l-PL" sz="1500" b="1" dirty="0" err="1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Medical</a:t>
            </a:r>
            <a:r>
              <a:rPr lang="pl-PL" sz="1500" b="1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l-PL" sz="1500" b="1" dirty="0" err="1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Care</a:t>
            </a:r>
            <a:r>
              <a:rPr lang="pl-PL" sz="15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</a:t>
            </a:r>
            <a:r>
              <a:rPr lang="pl-PL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zajmuje się dystrybucją produktów do hemodializy i dializy otrzewnowej oraz produktów pokrewnych. Produkty te są dystrybuowane do klinik </a:t>
            </a:r>
            <a:r>
              <a:rPr lang="pl-PL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Fresenius</a:t>
            </a:r>
            <a:r>
              <a:rPr lang="pl-PL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Medical</a:t>
            </a:r>
            <a:r>
              <a:rPr lang="pl-PL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</a:t>
            </a:r>
            <a:r>
              <a:rPr lang="pl-PL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lub klientów zewnętrznych - niepublicznych i publicznych szpitali prowadzących oddziały Intensywnej Opieki Medycznej jak również klinik i stacji dializ. Produkty Spółki są dystrybuowane przede wszystkim na rynku wewnętrznym firmy tj</a:t>
            </a:r>
            <a:r>
              <a:rPr lang="pl-PL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w Polsce.</a:t>
            </a:r>
            <a:endParaRPr lang="pl-PL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</a:pPr>
            <a:endParaRPr lang="pl-PL" sz="15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sz="15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Fresenius</a:t>
            </a:r>
            <a:r>
              <a:rPr lang="pl-PL" sz="15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l-PL" sz="15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Medical</a:t>
            </a:r>
            <a:r>
              <a:rPr lang="pl-PL" sz="15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l-PL" sz="15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Care</a:t>
            </a:r>
            <a:r>
              <a:rPr lang="pl-PL" sz="15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jest częścią grupy kapitałowej </a:t>
            </a:r>
            <a:r>
              <a:rPr lang="pl-PL" sz="15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Fresenius</a:t>
            </a:r>
            <a:r>
              <a:rPr lang="pl-PL" sz="15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działającej w sektorze opieki zdrowotnej (dalej </a:t>
            </a:r>
            <a:r>
              <a:rPr lang="pl-PL" sz="15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Grupa </a:t>
            </a:r>
            <a:r>
              <a:rPr lang="pl-PL" sz="15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Fresenius</a:t>
            </a:r>
            <a:r>
              <a:rPr lang="pl-PL" sz="15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). Grupa Fresenius oferuje wysokiej jakości produkty i usługi dla dializ, szpitali i leczenia ambulatoryjnego. Zatrudniając ponad 300 000 pracowników w ponad 100 krajach na całym świecie i osiągając roczną sprzedaż przekraczającą 35 miliardów euro, Grupa </a:t>
            </a:r>
            <a:r>
              <a:rPr lang="pl-PL" sz="15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Fresenius</a:t>
            </a:r>
            <a:r>
              <a:rPr lang="pl-PL" sz="15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jest jedną z wiodących grup działających w branży opieki zdrowotnej na świecie. Grupa Fresenius obejmuje cztery niezależnie działające segmenty biznesowe, z których każdy działa w jednym z głównych obszarów rozwoju opieki zdrowotnej. </a:t>
            </a:r>
            <a:endParaRPr lang="pl-PL" sz="15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</a:pPr>
            <a:endParaRPr lang="pl-PL" sz="15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endParaRPr lang="pl-PL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633785-D88D-4DC3-8C8A-B1FC2D3AA44F}"/>
              </a:ext>
            </a:extLst>
          </p:cNvPr>
          <p:cNvSpPr/>
          <p:nvPr/>
        </p:nvSpPr>
        <p:spPr>
          <a:xfrm>
            <a:off x="11733088" y="0"/>
            <a:ext cx="466824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27487A-52ED-4079-9790-B4E57D7FE366}"/>
              </a:ext>
            </a:extLst>
          </p:cNvPr>
          <p:cNvSpPr/>
          <p:nvPr/>
        </p:nvSpPr>
        <p:spPr>
          <a:xfrm>
            <a:off x="244391" y="1083506"/>
            <a:ext cx="3085539" cy="460118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pl-PL" sz="2800" b="1" spc="-6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Opis podmiotu </a:t>
            </a:r>
          </a:p>
          <a:p>
            <a:pPr algn="ctr" defTabSz="9144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pl-PL" sz="2800" b="1" spc="-6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sporządzającego sprawozdanie</a:t>
            </a:r>
            <a:endParaRPr lang="en-US" sz="2800" b="1" spc="-60" dirty="0">
              <a:solidFill>
                <a:srgbClr val="FFFF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97FAE5-5AFA-432D-BDD3-4F3BBAEF7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8325" y="213095"/>
            <a:ext cx="1115547" cy="87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24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43EB58-230D-481B-99E3-99EDAFC16C61}"/>
              </a:ext>
            </a:extLst>
          </p:cNvPr>
          <p:cNvSpPr/>
          <p:nvPr/>
        </p:nvSpPr>
        <p:spPr>
          <a:xfrm>
            <a:off x="363794" y="1906603"/>
            <a:ext cx="10134627" cy="4280724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FDA87D-D61D-4312-9836-623AC62E29C0}"/>
              </a:ext>
            </a:extLst>
          </p:cNvPr>
          <p:cNvSpPr/>
          <p:nvPr/>
        </p:nvSpPr>
        <p:spPr>
          <a:xfrm>
            <a:off x="0" y="441789"/>
            <a:ext cx="9596063" cy="5548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Realizacja obowiązków podatkowych oraz związanych z nimi procesów i procedur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2C0408-DAC0-4E34-8D6E-7B18641E1EB2}"/>
              </a:ext>
            </a:extLst>
          </p:cNvPr>
          <p:cNvSpPr/>
          <p:nvPr/>
        </p:nvSpPr>
        <p:spPr>
          <a:xfrm>
            <a:off x="610609" y="1161988"/>
            <a:ext cx="4401811" cy="480698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B73156-5508-4BAD-970C-57709292DBFA}"/>
              </a:ext>
            </a:extLst>
          </p:cNvPr>
          <p:cNvSpPr/>
          <p:nvPr/>
        </p:nvSpPr>
        <p:spPr>
          <a:xfrm rot="16200000">
            <a:off x="6233841" y="555256"/>
            <a:ext cx="4520032" cy="63884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BA3877-41FC-4E87-8616-561CE2AF4545}"/>
              </a:ext>
            </a:extLst>
          </p:cNvPr>
          <p:cNvSpPr txBox="1"/>
          <p:nvPr/>
        </p:nvSpPr>
        <p:spPr>
          <a:xfrm>
            <a:off x="749365" y="1177745"/>
            <a:ext cx="4106238" cy="5070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Fresenius Medical </a:t>
            </a:r>
            <a:r>
              <a:rPr lang="pl-PL" sz="15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Care </a:t>
            </a:r>
            <a:r>
              <a:rPr lang="pl-PL" sz="15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dokłada należytej staranności w zakresie wypełniania ciążących na niej obowiązków wynikających z ustaw podatkowych. W szczególności Spółka </a:t>
            </a:r>
            <a:r>
              <a:rPr lang="pl-PL" sz="15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terminowo reguluje wszelkie zobowiązania podatkowe, a także z dochowaniem należytej staranności wypełnia obowiązki zarówno podatnika, jak i płatnika</a:t>
            </a:r>
            <a:r>
              <a:rPr lang="pl-PL" sz="15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 W Spółce od wielu lat funkcjonuje uregulowany ład podatkowy obejmujący określenie zadań, ról, uprawnień, obowiązków i odpowiedzialności w odniesieniu do osób zajmujących się rozliczeniami podatkowymi. </a:t>
            </a:r>
          </a:p>
          <a:p>
            <a:pPr algn="just">
              <a:lnSpc>
                <a:spcPct val="114000"/>
              </a:lnSpc>
            </a:pPr>
            <a:endParaRPr lang="pl-PL" sz="15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sz="15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Nadto, Spółka regularnie przeprowadza zewnętrzne audyty przestrzegania obowiązujących w Spółce procesów w zakresie rozliczeń podatkowych.</a:t>
            </a:r>
          </a:p>
          <a:p>
            <a:pPr algn="just">
              <a:lnSpc>
                <a:spcPct val="114000"/>
              </a:lnSpc>
            </a:pPr>
            <a:endParaRPr lang="pl-PL" sz="15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39637C-2050-4E4D-9FA7-A9E793974826}"/>
              </a:ext>
            </a:extLst>
          </p:cNvPr>
          <p:cNvSpPr txBox="1"/>
          <p:nvPr/>
        </p:nvSpPr>
        <p:spPr>
          <a:xfrm>
            <a:off x="5368240" y="1571516"/>
            <a:ext cx="6195734" cy="4017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sz="15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 Spółce funkcjonują liczne procedury i procesy wspomagające rozliczenia podatkowe, takie jak procedura weryfikacji i wyboru kontrahentów (w tym procedura należytej staranności dla potrzeb VAT i CIT, w tym WHT), procedura akceptacji/podpisywania dokumentów mających wpływ na rozliczenia podatkowe, procedura obiegu dokumentów, procedura archiwizacji dokumentów, procedura przeciwdziałania niewywiązywaniu się z obowiązku przekazywania informacji o schematach podatkowych o której mowa w art. 86l Ordynacji Podatkowej.</a:t>
            </a:r>
          </a:p>
          <a:p>
            <a:pPr algn="just">
              <a:lnSpc>
                <a:spcPct val="114000"/>
              </a:lnSpc>
            </a:pPr>
            <a:endParaRPr lang="pl-PL" sz="15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sz="15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Ponadto, w celu efektywnego wykonywania obowiązków podatkowych, w Spółce jest zatrudniona osoba, w której zakresie obowiązków leży bieżące monitorowanie zmian przepisów podatkowych.</a:t>
            </a:r>
          </a:p>
          <a:p>
            <a:pPr algn="just">
              <a:lnSpc>
                <a:spcPct val="114000"/>
              </a:lnSpc>
            </a:pPr>
            <a:endParaRPr lang="pl-PL" sz="15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B151A2-0B00-455A-AE52-071AF4D83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2720" y="283985"/>
            <a:ext cx="1115547" cy="87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71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638FD7E-5A8F-4800-AD1B-9CA3A56CB1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524672"/>
              </p:ext>
            </p:extLst>
          </p:nvPr>
        </p:nvGraphicFramePr>
        <p:xfrm>
          <a:off x="758576" y="608040"/>
          <a:ext cx="10674848" cy="5787443"/>
        </p:xfrm>
        <a:graphic>
          <a:graphicData uri="http://schemas.openxmlformats.org/drawingml/2006/table">
            <a:tbl>
              <a:tblPr firstRow="1" firstCol="1" bandRow="1">
                <a:noFill/>
                <a:tableStyleId>{69CF1AB2-1976-4502-BF36-3FF5EA218861}</a:tableStyleId>
              </a:tblPr>
              <a:tblGrid>
                <a:gridCol w="2034582">
                  <a:extLst>
                    <a:ext uri="{9D8B030D-6E8A-4147-A177-3AD203B41FA5}">
                      <a16:colId xmlns:a16="http://schemas.microsoft.com/office/drawing/2014/main" val="859757108"/>
                    </a:ext>
                  </a:extLst>
                </a:gridCol>
                <a:gridCol w="1967625">
                  <a:extLst>
                    <a:ext uri="{9D8B030D-6E8A-4147-A177-3AD203B41FA5}">
                      <a16:colId xmlns:a16="http://schemas.microsoft.com/office/drawing/2014/main" val="1555917481"/>
                    </a:ext>
                  </a:extLst>
                </a:gridCol>
                <a:gridCol w="2505146">
                  <a:extLst>
                    <a:ext uri="{9D8B030D-6E8A-4147-A177-3AD203B41FA5}">
                      <a16:colId xmlns:a16="http://schemas.microsoft.com/office/drawing/2014/main" val="1570065539"/>
                    </a:ext>
                  </a:extLst>
                </a:gridCol>
                <a:gridCol w="4167495">
                  <a:extLst>
                    <a:ext uri="{9D8B030D-6E8A-4147-A177-3AD203B41FA5}">
                      <a16:colId xmlns:a16="http://schemas.microsoft.com/office/drawing/2014/main" val="1594316159"/>
                    </a:ext>
                  </a:extLst>
                </a:gridCol>
              </a:tblGrid>
              <a:tr h="49155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2000" b="0" u="none" cap="all" spc="15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108865" marR="108865" marT="108865" marB="108865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l-PL" sz="1600" b="0" u="none" cap="all" spc="15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Rodzaj podatku 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l-PL" sz="1600" b="0" u="none" cap="all" spc="15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Informacja, czy Spółka realizowała obowiązki podatkowe na gruncie wskazanego podatku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02239"/>
                  </a:ext>
                </a:extLst>
              </a:tr>
              <a:tr h="367723">
                <a:tc row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1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Podatki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1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bezpośrednie</a:t>
                      </a:r>
                    </a:p>
                  </a:txBody>
                  <a:tcPr marL="108865" marR="108865" marT="108865" marB="108865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CIT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Podatnik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TAK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952503"/>
                  </a:ext>
                </a:extLst>
              </a:tr>
              <a:tr h="3677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Płatnik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0EF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TAK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0E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755164"/>
                  </a:ext>
                </a:extLst>
              </a:tr>
              <a:tr h="3677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PIT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Podatnik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nie dotyczy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80959"/>
                  </a:ext>
                </a:extLst>
              </a:tr>
              <a:tr h="3677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Płatnik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0EF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TAK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0E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081776"/>
                  </a:ext>
                </a:extLst>
              </a:tr>
              <a:tr h="367723">
                <a:tc row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1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Podatki pośrednie</a:t>
                      </a:r>
                    </a:p>
                  </a:txBody>
                  <a:tcPr marL="108865" marR="108865" marT="108865" marB="108865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VAT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TAK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343057"/>
                  </a:ext>
                </a:extLst>
              </a:tr>
              <a:tr h="49707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AKCYZA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0EF">
                        <a:alpha val="784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nie dotyczy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0E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384630"/>
                  </a:ext>
                </a:extLst>
              </a:tr>
              <a:tr h="3677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CŁO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nie dotyczy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771705"/>
                  </a:ext>
                </a:extLst>
              </a:tr>
              <a:tr h="3677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PCC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0EF">
                        <a:alpha val="784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nie dotyczy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0E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02522"/>
                  </a:ext>
                </a:extLst>
              </a:tr>
              <a:tr h="367723">
                <a:tc row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1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Podatki lokalne</a:t>
                      </a:r>
                    </a:p>
                  </a:txBody>
                  <a:tcPr marL="108865" marR="108865" marT="108865" marB="108865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Podatek od nieruchomości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nie dotyczy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8614584"/>
                  </a:ext>
                </a:extLst>
              </a:tr>
              <a:tr h="3677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Podatek od środków transportowych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0EF">
                        <a:alpha val="784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nie dotyczy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0E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084808"/>
                  </a:ext>
                </a:extLst>
              </a:tr>
              <a:tr h="3677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Podatek leśny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nie dotyczy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681604"/>
                  </a:ext>
                </a:extLst>
              </a:tr>
              <a:tr h="3677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Podatek rolny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0EF">
                        <a:alpha val="784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pl-PL" sz="1400" b="0" u="non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nie dotyczy</a:t>
                      </a:r>
                    </a:p>
                  </a:txBody>
                  <a:tcPr marL="108865" marR="108865" marT="108865" marB="1088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0E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488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057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5E5F47-0287-486F-9A37-E908D5014D49}"/>
              </a:ext>
            </a:extLst>
          </p:cNvPr>
          <p:cNvSpPr/>
          <p:nvPr/>
        </p:nvSpPr>
        <p:spPr>
          <a:xfrm>
            <a:off x="2224120" y="1439056"/>
            <a:ext cx="9113177" cy="3821101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EE4F65-9041-42DF-882E-C34E896E76AA}"/>
              </a:ext>
            </a:extLst>
          </p:cNvPr>
          <p:cNvSpPr/>
          <p:nvPr/>
        </p:nvSpPr>
        <p:spPr>
          <a:xfrm>
            <a:off x="244391" y="1083506"/>
            <a:ext cx="3199199" cy="460118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spc="-60" dirty="0" err="1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Współpraca</a:t>
            </a:r>
            <a:r>
              <a:rPr lang="en-US" sz="2800" b="1" spc="-6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z</a:t>
            </a:r>
            <a:r>
              <a:rPr lang="pl-PL" sz="2800" b="1" spc="-6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organami</a:t>
            </a:r>
            <a:r>
              <a:rPr lang="en-US" sz="2800" b="1" spc="-6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K</a:t>
            </a:r>
            <a:r>
              <a:rPr lang="pl-PL" sz="2800" b="1" spc="-6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rajowej </a:t>
            </a:r>
            <a:r>
              <a:rPr lang="en-US" sz="2800" b="1" spc="-6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</a:t>
            </a:r>
            <a:r>
              <a:rPr lang="pl-PL" sz="2800" b="1" spc="-60" dirty="0" err="1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dministracji</a:t>
            </a:r>
            <a:r>
              <a:rPr lang="pl-PL" sz="2800" b="1" spc="-6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800" b="1" spc="-6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</a:t>
            </a:r>
            <a:r>
              <a:rPr lang="pl-PL" sz="2800" b="1" spc="-6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karbowej</a:t>
            </a:r>
            <a:endParaRPr lang="en-US" sz="2800" b="1" spc="-60" dirty="0">
              <a:solidFill>
                <a:srgbClr val="FFFF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C62B35-C232-4CEE-B5BF-2DD6268A0B82}"/>
              </a:ext>
            </a:extLst>
          </p:cNvPr>
          <p:cNvSpPr txBox="1"/>
          <p:nvPr/>
        </p:nvSpPr>
        <p:spPr>
          <a:xfrm>
            <a:off x="3443591" y="1439057"/>
            <a:ext cx="7786063" cy="442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lnSpc>
                <a:spcPct val="114000"/>
              </a:lnSpc>
              <a:buClr>
                <a:schemeClr val="accent1"/>
              </a:buClr>
            </a:pP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razie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zaistnienia takiej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potrzeby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ramach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współpracy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organami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Krajowej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Administracji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Skarbowej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l-PL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5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Spółka występuje </a:t>
            </a:r>
            <a:r>
              <a:rPr lang="en-US" sz="15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en-US" sz="15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wnioskami</a:t>
            </a:r>
            <a:r>
              <a:rPr lang="en-US" sz="15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5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wydanie</a:t>
            </a:r>
            <a:r>
              <a:rPr lang="en-US" sz="15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indywidualnych</a:t>
            </a:r>
            <a:r>
              <a:rPr lang="en-US" sz="15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interpretacji</a:t>
            </a:r>
            <a:r>
              <a:rPr lang="en-US" sz="15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podatkowych</a:t>
            </a:r>
            <a:r>
              <a:rPr lang="en-US" sz="15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celu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zapewnienia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prawidłowego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funkcjonowania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Spółki</a:t>
            </a:r>
            <a:r>
              <a:rPr lang="pl-PL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zabezpieczenia jej pozycji podatkowej. 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defTabSz="914400">
              <a:lnSpc>
                <a:spcPct val="114000"/>
              </a:lnSpc>
              <a:buClr>
                <a:schemeClr val="accent1"/>
              </a:buClr>
            </a:pPr>
            <a:endParaRPr lang="pl-PL" sz="15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>
              <a:lnSpc>
                <a:spcPct val="114000"/>
              </a:lnSpc>
              <a:buClr>
                <a:schemeClr val="accent1"/>
              </a:buClr>
            </a:pPr>
            <a:r>
              <a:rPr lang="pl-PL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Jednocześnie, S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półka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</a:t>
            </a:r>
            <a:r>
              <a:rPr lang="pl-PL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roku podatkowym kończącym się 31 grudnia 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pl-PL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roku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składała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wniosków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wydanie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indywidualnej interpretacji podatkowej na podstawie 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14</a:t>
            </a:r>
            <a:r>
              <a:rPr lang="pl-PL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§1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Ordynacji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podatkowej</a:t>
            </a:r>
            <a:r>
              <a:rPr lang="pl-PL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ogólnej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interpretacji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podatkowej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której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mowa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art. 14a §1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Ordynacji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podatkowej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wiążącej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informacji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stawkowej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wskazanej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art. 42a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ustawy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VAT, ani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wiążącej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informacji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akcyzowej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której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mowa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art. 7d ust.1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ustawy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podatku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akcyzowym</a:t>
            </a:r>
            <a:r>
              <a:rPr lang="en-US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15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>
              <a:lnSpc>
                <a:spcPct val="114000"/>
              </a:lnSpc>
              <a:buClr>
                <a:schemeClr val="accent1"/>
              </a:buClr>
            </a:pPr>
            <a:endParaRPr lang="pl-PL" sz="15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>
              <a:lnSpc>
                <a:spcPct val="114000"/>
              </a:lnSpc>
              <a:buClr>
                <a:schemeClr val="accent1"/>
              </a:buClr>
            </a:pPr>
            <a:r>
              <a:rPr lang="pl-PL" sz="15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Ponadto Spółka nie jest stroną umowy o współdziałanie z Szefem KAS.</a:t>
            </a:r>
          </a:p>
          <a:p>
            <a:pPr algn="just" defTabSz="914400">
              <a:lnSpc>
                <a:spcPct val="114000"/>
              </a:lnSpc>
              <a:buClr>
                <a:schemeClr val="accent1"/>
              </a:buClr>
            </a:pPr>
            <a:endParaRPr lang="pl-PL" sz="15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>
              <a:lnSpc>
                <a:spcPct val="114000"/>
              </a:lnSpc>
              <a:buClr>
                <a:schemeClr val="accent1"/>
              </a:buClr>
            </a:pPr>
            <a:endParaRPr lang="en-US" sz="15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endParaRPr lang="pl-PL" sz="15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EEB639-921C-4613-B3B5-7FF53C895FBF}"/>
              </a:ext>
            </a:extLst>
          </p:cNvPr>
          <p:cNvSpPr/>
          <p:nvPr/>
        </p:nvSpPr>
        <p:spPr>
          <a:xfrm>
            <a:off x="11733088" y="0"/>
            <a:ext cx="466824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065E65-C588-4A83-B12F-175F202CC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2720" y="283985"/>
            <a:ext cx="1115547" cy="87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568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7FDA87D-D61D-4312-9836-623AC62E29C0}"/>
              </a:ext>
            </a:extLst>
          </p:cNvPr>
          <p:cNvSpPr/>
          <p:nvPr/>
        </p:nvSpPr>
        <p:spPr>
          <a:xfrm>
            <a:off x="0" y="441789"/>
            <a:ext cx="9596063" cy="5548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Informacje o schematach podatkowych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9F60F77-710B-44DC-A21B-F912F8FD72E2}"/>
              </a:ext>
            </a:extLst>
          </p:cNvPr>
          <p:cNvSpPr/>
          <p:nvPr/>
        </p:nvSpPr>
        <p:spPr>
          <a:xfrm>
            <a:off x="0" y="1582220"/>
            <a:ext cx="12192000" cy="52757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Callout: Right Arrow 3">
            <a:extLst>
              <a:ext uri="{FF2B5EF4-FFF2-40B4-BE49-F238E27FC236}">
                <a16:creationId xmlns:a16="http://schemas.microsoft.com/office/drawing/2014/main" id="{DFD14111-83CF-4BA4-B1D2-769DB53A183F}"/>
              </a:ext>
            </a:extLst>
          </p:cNvPr>
          <p:cNvSpPr/>
          <p:nvPr/>
        </p:nvSpPr>
        <p:spPr>
          <a:xfrm>
            <a:off x="199457" y="1757571"/>
            <a:ext cx="6323891" cy="4812828"/>
          </a:xfrm>
          <a:prstGeom prst="rightArrowCallout">
            <a:avLst>
              <a:gd name="adj1" fmla="val 25000"/>
              <a:gd name="adj2" fmla="val 22065"/>
              <a:gd name="adj3" fmla="val 16422"/>
              <a:gd name="adj4" fmla="val 81731"/>
            </a:avLst>
          </a:prstGeom>
          <a:solidFill>
            <a:srgbClr val="00B0F0">
              <a:alpha val="73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C8A4C6-99D7-4403-84F2-9C1AB5F4415E}"/>
              </a:ext>
            </a:extLst>
          </p:cNvPr>
          <p:cNvSpPr txBox="1"/>
          <p:nvPr/>
        </p:nvSpPr>
        <p:spPr>
          <a:xfrm>
            <a:off x="308225" y="1944384"/>
            <a:ext cx="4962418" cy="448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Spółka </a:t>
            </a: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na bieżąco analizuje dokonywane transakcje lub czynności, których jest stroną z punktu widzenia obowiązków na gruncie przepisów dot. raportowania schematów podatkowych (</a:t>
            </a: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art. 86a i następne Ordynacji podatkowej).</a:t>
            </a:r>
          </a:p>
          <a:p>
            <a:pPr algn="just">
              <a:lnSpc>
                <a:spcPct val="114000"/>
              </a:lnSpc>
            </a:pPr>
            <a:endParaRPr lang="pl-PL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Niemniej w roku podatkowym kończącym się 31 grudnia 2021 roku w Spółce nie wystąpiły żadne zdarzenia, które  zostałby zidentyfikowane jako schematy podatkowe. Z tego względu Spółka nie przekazała w 2021 roku Szefowi Krajowej Administracji Skarbowej informacji o </a:t>
            </a: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schematach podatkowych.</a:t>
            </a: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92F89A-24BE-4503-935C-74F39606B165}"/>
              </a:ext>
            </a:extLst>
          </p:cNvPr>
          <p:cNvSpPr txBox="1"/>
          <p:nvPr/>
        </p:nvSpPr>
        <p:spPr>
          <a:xfrm>
            <a:off x="7127082" y="2083337"/>
            <a:ext cx="4304872" cy="4802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Informujemy także, że S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półka wdrożyła wewnętrzną procedurę w zakresie przeciwdziałania niewywiązywaniu się z obowiązku przekazywania informacji o schematach podatkowych o której mowa w art. 86l Ordynacji Podatkowej.</a:t>
            </a:r>
          </a:p>
          <a:p>
            <a:pPr algn="just">
              <a:lnSpc>
                <a:spcPct val="114000"/>
              </a:lnSpc>
            </a:pPr>
            <a:endParaRPr lang="pl-PL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Dzięki posiadanej procedurze MDR, Spółka może dokonywać efektywnej analizy podejmowanych czynności oraz transakcji, a także jak najpełniej wykonywać swoje obowiązki w zakresie raportowania zidentyfikowanych schematów podatkowych. </a:t>
            </a:r>
          </a:p>
          <a:p>
            <a:pPr algn="just">
              <a:lnSpc>
                <a:spcPct val="114000"/>
              </a:lnSpc>
            </a:pPr>
            <a:endParaRPr lang="pl-P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B5E449-3830-44AC-837D-416EBC3D6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2720" y="283985"/>
            <a:ext cx="1115547" cy="87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298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B0EDC6E-57B8-4DA5-95EE-47E9769FA7D4}"/>
              </a:ext>
            </a:extLst>
          </p:cNvPr>
          <p:cNvSpPr/>
          <p:nvPr/>
        </p:nvSpPr>
        <p:spPr>
          <a:xfrm>
            <a:off x="0" y="428519"/>
            <a:ext cx="9596063" cy="5548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Transakcje z podmiotami powiązanymi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89DD8F-5062-44EB-AE9B-11A8271F9FE9}"/>
              </a:ext>
            </a:extLst>
          </p:cNvPr>
          <p:cNvSpPr/>
          <p:nvPr/>
        </p:nvSpPr>
        <p:spPr>
          <a:xfrm>
            <a:off x="7868431" y="1441434"/>
            <a:ext cx="3952568" cy="51627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75867E8A-71E6-4FA9-9702-565B6FA343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898374"/>
              </p:ext>
            </p:extLst>
          </p:nvPr>
        </p:nvGraphicFramePr>
        <p:xfrm>
          <a:off x="2106001" y="2791385"/>
          <a:ext cx="3693325" cy="1990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25">
                  <a:extLst>
                    <a:ext uri="{9D8B030D-6E8A-4147-A177-3AD203B41FA5}">
                      <a16:colId xmlns:a16="http://schemas.microsoft.com/office/drawing/2014/main" val="1343680395"/>
                    </a:ext>
                  </a:extLst>
                </a:gridCol>
              </a:tblGrid>
              <a:tr h="205023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Transakcje z podmiotami powiązanymi przekraczające 5% sumy bilansowej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5503472"/>
                  </a:ext>
                </a:extLst>
              </a:tr>
              <a:tr h="4356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Zakup towarów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507933"/>
                  </a:ext>
                </a:extLst>
              </a:tr>
              <a:tr h="397508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Sprzedaż towarów</a:t>
                      </a:r>
                    </a:p>
                    <a:p>
                      <a:pPr algn="ctr"/>
                      <a:endParaRPr lang="pl-PL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167560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2419D55B-2811-43BB-9772-F3133C6D77E8}"/>
              </a:ext>
            </a:extLst>
          </p:cNvPr>
          <p:cNvSpPr txBox="1"/>
          <p:nvPr/>
        </p:nvSpPr>
        <p:spPr>
          <a:xfrm>
            <a:off x="7981502" y="2557345"/>
            <a:ext cx="3726425" cy="2701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sz="15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 tabeli zostały przedstawione transakcje Spółki z podmiotami powiązanymi, których wartość przekracza 5% sumy bilansowej aktywów w rozumieniu przepisów o rachunkowości, ustalonych na podstawie ostatniego zatwierdzonego sprawozdania finansowego </a:t>
            </a:r>
          </a:p>
          <a:p>
            <a:pPr algn="just">
              <a:lnSpc>
                <a:spcPct val="114000"/>
              </a:lnSpc>
            </a:pPr>
            <a:endParaRPr lang="pl-PL" sz="15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sz="15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Szczegóły transakcji objęte są tajemnicą handlową.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4977BC4-14F6-420E-B32B-DDDE46039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2720" y="283985"/>
            <a:ext cx="1115547" cy="87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561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7FDA87D-D61D-4312-9836-623AC62E29C0}"/>
              </a:ext>
            </a:extLst>
          </p:cNvPr>
          <p:cNvSpPr/>
          <p:nvPr/>
        </p:nvSpPr>
        <p:spPr>
          <a:xfrm>
            <a:off x="0" y="441789"/>
            <a:ext cx="9596063" cy="5548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Restrukturyzacje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5BA4E9-1262-4FB5-9AEB-0EB42F6881A4}"/>
              </a:ext>
            </a:extLst>
          </p:cNvPr>
          <p:cNvSpPr/>
          <p:nvPr/>
        </p:nvSpPr>
        <p:spPr>
          <a:xfrm>
            <a:off x="401975" y="1859622"/>
            <a:ext cx="9709079" cy="409938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4F870E-5A7C-44C5-88D2-1EA443E9FC85}"/>
              </a:ext>
            </a:extLst>
          </p:cNvPr>
          <p:cNvSpPr txBox="1"/>
          <p:nvPr/>
        </p:nvSpPr>
        <p:spPr>
          <a:xfrm>
            <a:off x="401975" y="3353050"/>
            <a:ext cx="9709079" cy="859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roku podatkowym kończącym się 31 grudnia 2021 r. Spółka nie przeprowadzała, ani nie planowała działań restrukturyzacyjnych mogących mieć wpływ na wysokość zobowiązań podatkowych podatnika lub podmiotów powiązanych w rozumieniu art. 11a ust. 1 pkt 4 ustawy o CIT.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7481198-FE0D-4BF8-83B7-C233A7C8E75E}"/>
              </a:ext>
            </a:extLst>
          </p:cNvPr>
          <p:cNvSpPr/>
          <p:nvPr/>
        </p:nvSpPr>
        <p:spPr>
          <a:xfrm>
            <a:off x="11733088" y="0"/>
            <a:ext cx="466824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FA71C6-2DEB-497F-981E-86E5FC2EE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2720" y="283985"/>
            <a:ext cx="1115547" cy="87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35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43EB58-230D-481B-99E3-99EDAFC16C61}"/>
              </a:ext>
            </a:extLst>
          </p:cNvPr>
          <p:cNvSpPr/>
          <p:nvPr/>
        </p:nvSpPr>
        <p:spPr>
          <a:xfrm>
            <a:off x="620754" y="1329987"/>
            <a:ext cx="9971800" cy="5251882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B73156-5508-4BAD-970C-57709292DBFA}"/>
              </a:ext>
            </a:extLst>
          </p:cNvPr>
          <p:cNvSpPr/>
          <p:nvPr/>
        </p:nvSpPr>
        <p:spPr>
          <a:xfrm rot="16200000">
            <a:off x="3594230" y="466493"/>
            <a:ext cx="4000654" cy="69219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50F6D9-1E68-4729-9E99-E4B0B972EA4C}"/>
              </a:ext>
            </a:extLst>
          </p:cNvPr>
          <p:cNvSpPr/>
          <p:nvPr/>
        </p:nvSpPr>
        <p:spPr>
          <a:xfrm>
            <a:off x="0" y="441788"/>
            <a:ext cx="9596063" cy="7010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b="1" dirty="0"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Informacja dotycząca dokonywania rozliczeń podatkowych na terytoriach lub w krajach stosujących szkodliwą konkurencję podatkową</a:t>
            </a:r>
            <a:endParaRPr lang="en-US" sz="18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6C6FD0-E57D-4C29-9184-C5A60F3DD01F}"/>
              </a:ext>
            </a:extLst>
          </p:cNvPr>
          <p:cNvSpPr txBox="1"/>
          <p:nvPr/>
        </p:nvSpPr>
        <p:spPr>
          <a:xfrm>
            <a:off x="2271252" y="2664444"/>
            <a:ext cx="6666271" cy="21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 roku podatkowym poprzedzającym sporządzenie niniejszej informacji z realizacji Strategii podatkowej Spółka </a:t>
            </a:r>
            <a:r>
              <a:rPr lang="pl-PL" sz="15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nie dokonywała rozliczeń podatkowych na terytoriach lub w krajach stosujących szkodliwą konkurencję </a:t>
            </a:r>
            <a:r>
              <a:rPr lang="pl-PL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wymienionych w wykazie krajów stosujących szkodliwą konkurencję podatkową zgodnie z Rozporządzeniem Ministra Finansów z dnia 28 marca 2019 r. w sprawie określenia krajów i terytoriów stosujących szkodliwą konkurencję podatkową w zakresie podatku dochodowego od osób fizycznych (Dz. U. z 2019 poz. 599).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A19E4C-1F41-4E63-9963-4C13CB86F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2720" y="283985"/>
            <a:ext cx="1115547" cy="87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58174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10504</TotalTime>
  <Words>1134</Words>
  <Application>Microsoft Office PowerPoint</Application>
  <PresentationFormat>Panoramiczny</PresentationFormat>
  <Paragraphs>82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Wingdings 2</vt:lpstr>
      <vt:lpstr>Frame</vt:lpstr>
      <vt:lpstr>Informacja o strategii podatkowej realizowanej przez Fresenius Medical Care Polska S.A. w roku podatkowym kończącym się 31 grudnia 2021 roku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o realizowanej strategii podatkowej w 2020 roku</dc:title>
  <dc:creator>Deloitte</dc:creator>
  <cp:lastModifiedBy>Magdalena Bubnowska</cp:lastModifiedBy>
  <cp:revision>137</cp:revision>
  <dcterms:created xsi:type="dcterms:W3CDTF">2021-07-29T14:58:56Z</dcterms:created>
  <dcterms:modified xsi:type="dcterms:W3CDTF">2022-12-22T12:26:28Z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2021-07-29T14:58:56Z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ce04da4c-4f95-46ac-bb9d-024180fcd4ce</vt:lpwstr>
  </property>
  <property fmtid="{D5CDD505-2E9C-101B-9397-08002B2CF9AE}" pid="8" name="MSIP_Label_ea60d57e-af5b-4752-ac57-3e4f28ca11dc_ContentBits">
    <vt:lpwstr>0</vt:lpwstr>
  </property>
</Properties>
</file>